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notesMasterIdLst>
    <p:notesMasterId r:id="rId16"/>
  </p:notesMasterIdLst>
  <p:sldIdLst>
    <p:sldId id="256" r:id="rId2"/>
    <p:sldId id="257" r:id="rId3"/>
    <p:sldId id="259" r:id="rId4"/>
    <p:sldId id="264" r:id="rId5"/>
    <p:sldId id="260" r:id="rId6"/>
    <p:sldId id="266" r:id="rId7"/>
    <p:sldId id="269" r:id="rId8"/>
    <p:sldId id="270" r:id="rId9"/>
    <p:sldId id="265" r:id="rId10"/>
    <p:sldId id="267" r:id="rId11"/>
    <p:sldId id="268" r:id="rId12"/>
    <p:sldId id="261" r:id="rId13"/>
    <p:sldId id="258"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7" autoAdjust="0"/>
    <p:restoredTop sz="85733" autoAdjust="0"/>
  </p:normalViewPr>
  <p:slideViewPr>
    <p:cSldViewPr snapToGrid="0" showGuides="1">
      <p:cViewPr varScale="1">
        <p:scale>
          <a:sx n="92" d="100"/>
          <a:sy n="92" d="100"/>
        </p:scale>
        <p:origin x="1230" y="84"/>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C2D219-8431-4833-AE8E-63CC7AE9E8A5}" type="datetimeFigureOut">
              <a:rPr lang="en-US" smtClean="0"/>
              <a:t>7/16/2024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977106-D494-4186-B4AB-4944D9EDB717}" type="slidenum">
              <a:rPr lang="en-US" smtClean="0"/>
              <a:t>‹#›</a:t>
            </a:fld>
            <a:endParaRPr lang="en-US"/>
          </a:p>
        </p:txBody>
      </p:sp>
    </p:spTree>
    <p:extLst>
      <p:ext uri="{BB962C8B-B14F-4D97-AF65-F5344CB8AC3E}">
        <p14:creationId xmlns:p14="http://schemas.microsoft.com/office/powerpoint/2010/main" val="458077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Danny and I will be going over my take on the battleship game using unity as my development platform.</a:t>
            </a:r>
          </a:p>
        </p:txBody>
      </p:sp>
      <p:sp>
        <p:nvSpPr>
          <p:cNvPr id="4" name="Slide Number Placeholder 3"/>
          <p:cNvSpPr>
            <a:spLocks noGrp="1"/>
          </p:cNvSpPr>
          <p:nvPr>
            <p:ph type="sldNum" sz="quarter" idx="5"/>
          </p:nvPr>
        </p:nvSpPr>
        <p:spPr/>
        <p:txBody>
          <a:bodyPr/>
          <a:lstStyle/>
          <a:p>
            <a:fld id="{CC977106-D494-4186-B4AB-4944D9EDB717}" type="slidenum">
              <a:rPr lang="en-US" smtClean="0"/>
              <a:t>1</a:t>
            </a:fld>
            <a:endParaRPr lang="en-US"/>
          </a:p>
        </p:txBody>
      </p:sp>
    </p:spTree>
    <p:extLst>
      <p:ext uri="{BB962C8B-B14F-4D97-AF65-F5344CB8AC3E}">
        <p14:creationId xmlns:p14="http://schemas.microsoft.com/office/powerpoint/2010/main" val="30693617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977106-D494-4186-B4AB-4944D9EDB717}" type="slidenum">
              <a:rPr lang="en-US" smtClean="0"/>
              <a:t>3</a:t>
            </a:fld>
            <a:endParaRPr lang="en-US"/>
          </a:p>
        </p:txBody>
      </p:sp>
    </p:spTree>
    <p:extLst>
      <p:ext uri="{BB962C8B-B14F-4D97-AF65-F5344CB8AC3E}">
        <p14:creationId xmlns:p14="http://schemas.microsoft.com/office/powerpoint/2010/main" val="759255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assets used for the game, I went onto the unity store to download the Unity Particle pack –used for textures in the smoke particle, fire used in the game.</a:t>
            </a:r>
          </a:p>
          <a:p>
            <a:r>
              <a:rPr lang="en-US" dirty="0"/>
              <a:t>3D Modern Menu- used textures for the menus, buttons, sliders and toggle.  The audio downloaded a range of sound effects and music tracks from the </a:t>
            </a:r>
            <a:r>
              <a:rPr lang="en-US" dirty="0" err="1"/>
              <a:t>freesound</a:t>
            </a:r>
            <a:r>
              <a:rPr lang="en-US" dirty="0"/>
              <a:t> website.</a:t>
            </a:r>
          </a:p>
          <a:p>
            <a:endParaRPr lang="en-US" dirty="0"/>
          </a:p>
        </p:txBody>
      </p:sp>
      <p:sp>
        <p:nvSpPr>
          <p:cNvPr id="4" name="Slide Number Placeholder 3"/>
          <p:cNvSpPr>
            <a:spLocks noGrp="1"/>
          </p:cNvSpPr>
          <p:nvPr>
            <p:ph type="sldNum" sz="quarter" idx="5"/>
          </p:nvPr>
        </p:nvSpPr>
        <p:spPr/>
        <p:txBody>
          <a:bodyPr/>
          <a:lstStyle/>
          <a:p>
            <a:fld id="{CC977106-D494-4186-B4AB-4944D9EDB717}" type="slidenum">
              <a:rPr lang="en-US" smtClean="0"/>
              <a:t>4</a:t>
            </a:fld>
            <a:endParaRPr lang="en-US"/>
          </a:p>
        </p:txBody>
      </p:sp>
    </p:spTree>
    <p:extLst>
      <p:ext uri="{BB962C8B-B14F-4D97-AF65-F5344CB8AC3E}">
        <p14:creationId xmlns:p14="http://schemas.microsoft.com/office/powerpoint/2010/main" val="879729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diagram on the right are the components that were use for the design of the game, and it also shows the main scripts under the </a:t>
            </a:r>
            <a:r>
              <a:rPr lang="en-US" dirty="0" err="1"/>
              <a:t>monoBehaviour</a:t>
            </a:r>
            <a:r>
              <a:rPr lang="en-US" dirty="0"/>
              <a:t> which were used for handling various task for the application.</a:t>
            </a:r>
          </a:p>
        </p:txBody>
      </p:sp>
      <p:sp>
        <p:nvSpPr>
          <p:cNvPr id="4" name="Slide Number Placeholder 3"/>
          <p:cNvSpPr>
            <a:spLocks noGrp="1"/>
          </p:cNvSpPr>
          <p:nvPr>
            <p:ph type="sldNum" sz="quarter" idx="5"/>
          </p:nvPr>
        </p:nvSpPr>
        <p:spPr/>
        <p:txBody>
          <a:bodyPr/>
          <a:lstStyle/>
          <a:p>
            <a:fld id="{CC977106-D494-4186-B4AB-4944D9EDB717}" type="slidenum">
              <a:rPr lang="en-US" smtClean="0"/>
              <a:t>7</a:t>
            </a:fld>
            <a:endParaRPr lang="en-US"/>
          </a:p>
        </p:txBody>
      </p:sp>
    </p:spTree>
    <p:extLst>
      <p:ext uri="{BB962C8B-B14F-4D97-AF65-F5344CB8AC3E}">
        <p14:creationId xmlns:p14="http://schemas.microsoft.com/office/powerpoint/2010/main" val="2964782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detail design,  here is break down of the scripts from the previous slide. As you can see there are four main scripts and two helper scripts that handle different functions for the game.  A few of them help with the setting up the game and others handle user interface interactions between the user and the game interface. I will go more in detail on what each script does in the demo and code portion of the presentation.</a:t>
            </a:r>
          </a:p>
        </p:txBody>
      </p:sp>
      <p:sp>
        <p:nvSpPr>
          <p:cNvPr id="4" name="Slide Number Placeholder 3"/>
          <p:cNvSpPr>
            <a:spLocks noGrp="1"/>
          </p:cNvSpPr>
          <p:nvPr>
            <p:ph type="sldNum" sz="quarter" idx="5"/>
          </p:nvPr>
        </p:nvSpPr>
        <p:spPr/>
        <p:txBody>
          <a:bodyPr/>
          <a:lstStyle/>
          <a:p>
            <a:fld id="{CC977106-D494-4186-B4AB-4944D9EDB717}" type="slidenum">
              <a:rPr lang="en-US" smtClean="0"/>
              <a:t>8</a:t>
            </a:fld>
            <a:endParaRPr lang="en-US"/>
          </a:p>
        </p:txBody>
      </p:sp>
    </p:spTree>
    <p:extLst>
      <p:ext uri="{BB962C8B-B14F-4D97-AF65-F5344CB8AC3E}">
        <p14:creationId xmlns:p14="http://schemas.microsoft.com/office/powerpoint/2010/main" val="22586329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effectLst/>
              </a:rPr>
              <a:t>The top image is of the options menu in the game.  It is similar in design to the main menu on the previous slide, the only difference is the options menu has sliders to adjust the volume. While the bottom one is from the game scene in the game where all the ships were placed, and the user can begin to play the game once start button is clicked.</a:t>
            </a:r>
            <a:endParaRPr lang="en-US" dirty="0"/>
          </a:p>
        </p:txBody>
      </p:sp>
      <p:sp>
        <p:nvSpPr>
          <p:cNvPr id="4" name="Slide Number Placeholder 3"/>
          <p:cNvSpPr>
            <a:spLocks noGrp="1"/>
          </p:cNvSpPr>
          <p:nvPr>
            <p:ph type="sldNum" sz="quarter" idx="5"/>
          </p:nvPr>
        </p:nvSpPr>
        <p:spPr/>
        <p:txBody>
          <a:bodyPr/>
          <a:lstStyle/>
          <a:p>
            <a:fld id="{CC977106-D494-4186-B4AB-4944D9EDB717}" type="slidenum">
              <a:rPr lang="en-US" smtClean="0"/>
              <a:t>10</a:t>
            </a:fld>
            <a:endParaRPr lang="en-US"/>
          </a:p>
        </p:txBody>
      </p:sp>
    </p:spTree>
    <p:extLst>
      <p:ext uri="{BB962C8B-B14F-4D97-AF65-F5344CB8AC3E}">
        <p14:creationId xmlns:p14="http://schemas.microsoft.com/office/powerpoint/2010/main" val="4476040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effectLst/>
              </a:rPr>
              <a:t>Once the game has begun the player scores can be seeing at the top and the other menus are set to inactive on the scen</a:t>
            </a:r>
            <a:r>
              <a:rPr lang="en-US" sz="1200" dirty="0">
                <a:solidFill>
                  <a:schemeClr val="bg1"/>
                </a:solidFill>
              </a:rPr>
              <a:t>e.  As you can see on the image the tiles have different colors. The red signifies that a hit has been register with an occupied tile and a small directional light is used along a smoke effect and sound will be played.  The darker tile on the top right is for hits on tiles which are not occupied by a ship and a sound is also made for it.</a:t>
            </a:r>
            <a:endParaRPr lang="en-US" sz="1200" dirty="0">
              <a:solidFill>
                <a:schemeClr val="bg1"/>
              </a:solidFill>
              <a:effectLst/>
            </a:endParaRPr>
          </a:p>
          <a:p>
            <a:endParaRPr lang="en-US" dirty="0"/>
          </a:p>
        </p:txBody>
      </p:sp>
      <p:sp>
        <p:nvSpPr>
          <p:cNvPr id="4" name="Slide Number Placeholder 3"/>
          <p:cNvSpPr>
            <a:spLocks noGrp="1"/>
          </p:cNvSpPr>
          <p:nvPr>
            <p:ph type="sldNum" sz="quarter" idx="5"/>
          </p:nvPr>
        </p:nvSpPr>
        <p:spPr/>
        <p:txBody>
          <a:bodyPr/>
          <a:lstStyle/>
          <a:p>
            <a:fld id="{CC977106-D494-4186-B4AB-4944D9EDB717}" type="slidenum">
              <a:rPr lang="en-US" smtClean="0"/>
              <a:t>11</a:t>
            </a:fld>
            <a:endParaRPr lang="en-US"/>
          </a:p>
        </p:txBody>
      </p:sp>
    </p:spTree>
    <p:extLst>
      <p:ext uri="{BB962C8B-B14F-4D97-AF65-F5344CB8AC3E}">
        <p14:creationId xmlns:p14="http://schemas.microsoft.com/office/powerpoint/2010/main" val="578474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Unity and C# are the new set of tools I worked with the most this semester. While they were easy to use both are difficult to master.  For example, when I was moving my project to start using the Universal Render Pipeline, the ships, the menus, buttons, sliders lost their texture. I also had a blur shader which I was unable to replicate under URP. Then for visual effects it was difficult to use the built-in effect particles within unity and opted to try visual effects graph which felt more friendly to develop in. The lessons I learned was through the course and with the project were getting more familiar with the basics of Unity when it came to object attributes, particle effects, Instantiation and became a bit more familiar with C# which I never use till this semester.</a:t>
            </a:r>
          </a:p>
        </p:txBody>
      </p:sp>
      <p:sp>
        <p:nvSpPr>
          <p:cNvPr id="4" name="Slide Number Placeholder 3"/>
          <p:cNvSpPr>
            <a:spLocks noGrp="1"/>
          </p:cNvSpPr>
          <p:nvPr>
            <p:ph type="sldNum" sz="quarter" idx="5"/>
          </p:nvPr>
        </p:nvSpPr>
        <p:spPr/>
        <p:txBody>
          <a:bodyPr/>
          <a:lstStyle/>
          <a:p>
            <a:fld id="{CC977106-D494-4186-B4AB-4944D9EDB717}" type="slidenum">
              <a:rPr lang="en-US" smtClean="0"/>
              <a:t>13</a:t>
            </a:fld>
            <a:endParaRPr lang="en-US"/>
          </a:p>
        </p:txBody>
      </p:sp>
    </p:spTree>
    <p:extLst>
      <p:ext uri="{BB962C8B-B14F-4D97-AF65-F5344CB8AC3E}">
        <p14:creationId xmlns:p14="http://schemas.microsoft.com/office/powerpoint/2010/main" val="6641320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will </a:t>
            </a:r>
            <a:r>
              <a:rPr lang="en-US"/>
              <a:t>go over the code first and then move on to do a demo for the game.</a:t>
            </a:r>
          </a:p>
        </p:txBody>
      </p:sp>
      <p:sp>
        <p:nvSpPr>
          <p:cNvPr id="4" name="Slide Number Placeholder 3"/>
          <p:cNvSpPr>
            <a:spLocks noGrp="1"/>
          </p:cNvSpPr>
          <p:nvPr>
            <p:ph type="sldNum" sz="quarter" idx="5"/>
          </p:nvPr>
        </p:nvSpPr>
        <p:spPr/>
        <p:txBody>
          <a:bodyPr/>
          <a:lstStyle/>
          <a:p>
            <a:fld id="{CC977106-D494-4186-B4AB-4944D9EDB717}" type="slidenum">
              <a:rPr lang="en-US" smtClean="0"/>
              <a:t>14</a:t>
            </a:fld>
            <a:endParaRPr lang="en-US"/>
          </a:p>
        </p:txBody>
      </p:sp>
    </p:spTree>
    <p:extLst>
      <p:ext uri="{BB962C8B-B14F-4D97-AF65-F5344CB8AC3E}">
        <p14:creationId xmlns:p14="http://schemas.microsoft.com/office/powerpoint/2010/main" val="2851525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AAD347D-5ACD-4C99-B74B-A9C85AD731AF}" type="datetimeFigureOut">
              <a:rPr lang="en-US" smtClean="0"/>
              <a:t>7/16/2024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64395485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7/16/2024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1553190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7/16/2024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278801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smtClean="0"/>
              <a:t>7/16/2024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991415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4509A250-FF31-4206-8172-F9D3106AACB1}" type="datetimeFigureOut">
              <a:rPr lang="en-US" smtClean="0"/>
              <a:t>7/16/2024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6710060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509A250-FF31-4206-8172-F9D3106AACB1}" type="datetimeFigureOut">
              <a:rPr lang="en-US" smtClean="0"/>
              <a:t>7/16/2024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641875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509A250-FF31-4206-8172-F9D3106AACB1}" type="datetimeFigureOut">
              <a:rPr lang="en-US" smtClean="0"/>
              <a:t>7/16/2024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1181624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7/16/2024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3648244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7/16/2024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454147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4509A250-FF31-4206-8172-F9D3106AACB1}" type="datetimeFigureOut">
              <a:rPr lang="en-US" smtClean="0"/>
              <a:t>7/16/2024</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136716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4509A250-FF31-4206-8172-F9D3106AACB1}" type="datetimeFigureOut">
              <a:rPr lang="en-US" smtClean="0"/>
              <a:t>7/16/2024</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520497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4509A250-FF31-4206-8172-F9D3106AACB1}" type="datetimeFigureOut">
              <a:rPr lang="en-US" smtClean="0"/>
              <a:t>7/16/2024</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3329591497"/>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C2AD7556-C90D-4946-8E4E-1E79D5B3D2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0" name="Rectangle 1039">
            <a:extLst>
              <a:ext uri="{FF2B5EF4-FFF2-40B4-BE49-F238E27FC236}">
                <a16:creationId xmlns:a16="http://schemas.microsoft.com/office/drawing/2014/main" id="{DBB0CC56-54B2-4AE0-87C5-296E78A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42815"/>
            <a:ext cx="12192000" cy="26151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266E25-EA24-468D-A55F-0A1AA3198D82}"/>
              </a:ext>
            </a:extLst>
          </p:cNvPr>
          <p:cNvSpPr>
            <a:spLocks noGrp="1"/>
          </p:cNvSpPr>
          <p:nvPr>
            <p:ph type="ctrTitle"/>
          </p:nvPr>
        </p:nvSpPr>
        <p:spPr>
          <a:xfrm>
            <a:off x="1600200" y="3418891"/>
            <a:ext cx="8991600" cy="1645920"/>
          </a:xfrm>
        </p:spPr>
        <p:txBody>
          <a:bodyPr>
            <a:normAutofit/>
          </a:bodyPr>
          <a:lstStyle/>
          <a:p>
            <a:r>
              <a:rPr lang="en-US" dirty="0"/>
              <a:t>Battleship Game</a:t>
            </a:r>
          </a:p>
        </p:txBody>
      </p:sp>
      <p:sp>
        <p:nvSpPr>
          <p:cNvPr id="5" name="TextBox 4">
            <a:extLst>
              <a:ext uri="{FF2B5EF4-FFF2-40B4-BE49-F238E27FC236}">
                <a16:creationId xmlns:a16="http://schemas.microsoft.com/office/drawing/2014/main" id="{C5D69A40-27D7-197E-E377-0E1F4F604EF9}"/>
              </a:ext>
            </a:extLst>
          </p:cNvPr>
          <p:cNvSpPr txBox="1"/>
          <p:nvPr/>
        </p:nvSpPr>
        <p:spPr>
          <a:xfrm>
            <a:off x="3881336" y="5272391"/>
            <a:ext cx="4396902" cy="369332"/>
          </a:xfrm>
          <a:prstGeom prst="rect">
            <a:avLst/>
          </a:prstGeom>
          <a:noFill/>
        </p:spPr>
        <p:txBody>
          <a:bodyPr wrap="square" rtlCol="0">
            <a:spAutoFit/>
          </a:bodyPr>
          <a:lstStyle/>
          <a:p>
            <a:pPr algn="ctr"/>
            <a:r>
              <a:rPr lang="en-US" dirty="0"/>
              <a:t>Danny Jarquin</a:t>
            </a:r>
          </a:p>
        </p:txBody>
      </p:sp>
    </p:spTree>
    <p:extLst>
      <p:ext uri="{BB962C8B-B14F-4D97-AF65-F5344CB8AC3E}">
        <p14:creationId xmlns:p14="http://schemas.microsoft.com/office/powerpoint/2010/main" val="967579777"/>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744F7B-C207-48CB-840B-A647870B765A}"/>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a:solidFill>
                  <a:schemeClr val="bg1"/>
                </a:solidFill>
              </a:rPr>
              <a:t>User Interface and Flow</a:t>
            </a:r>
          </a:p>
        </p:txBody>
      </p:sp>
      <p:sp>
        <p:nvSpPr>
          <p:cNvPr id="3" name="Content Placeholder 2">
            <a:extLst>
              <a:ext uri="{FF2B5EF4-FFF2-40B4-BE49-F238E27FC236}">
                <a16:creationId xmlns:a16="http://schemas.microsoft.com/office/drawing/2014/main" id="{435C43BE-A774-4DA7-A34A-02CFD57F65C5}"/>
              </a:ext>
            </a:extLst>
          </p:cNvPr>
          <p:cNvSpPr>
            <a:spLocks noGrp="1"/>
          </p:cNvSpPr>
          <p:nvPr>
            <p:ph sz="half" idx="1"/>
          </p:nvPr>
        </p:nvSpPr>
        <p:spPr>
          <a:xfrm>
            <a:off x="643468" y="2638044"/>
            <a:ext cx="3363974" cy="3415622"/>
          </a:xfrm>
        </p:spPr>
        <p:txBody>
          <a:bodyPr vert="horz" lIns="91440" tIns="45720" rIns="91440" bIns="45720" rtlCol="0">
            <a:normAutofit/>
          </a:bodyPr>
          <a:lstStyle/>
          <a:p>
            <a:pPr marL="0" indent="0">
              <a:lnSpc>
                <a:spcPct val="90000"/>
              </a:lnSpc>
              <a:buNone/>
            </a:pPr>
            <a:r>
              <a:rPr lang="en-US" sz="1500" dirty="0">
                <a:solidFill>
                  <a:schemeClr val="bg1"/>
                </a:solidFill>
                <a:effectLst/>
              </a:rPr>
              <a:t>The top image is of the options menu with sliders to adjust volume. While the bottom one is from the game scene in the game where all the ships were placed, and the user can begin to play the game once start button is clicked.</a:t>
            </a:r>
          </a:p>
        </p:txBody>
      </p:sp>
      <p:pic>
        <p:nvPicPr>
          <p:cNvPr id="4" name="Picture 3" descr="Graphical user interface&#10;&#10;Description automatically generated">
            <a:extLst>
              <a:ext uri="{FF2B5EF4-FFF2-40B4-BE49-F238E27FC236}">
                <a16:creationId xmlns:a16="http://schemas.microsoft.com/office/drawing/2014/main" id="{350E52AA-1015-4588-C537-6CAB705E7856}"/>
              </a:ext>
            </a:extLst>
          </p:cNvPr>
          <p:cNvPicPr>
            <a:picLocks noChangeAspect="1"/>
          </p:cNvPicPr>
          <p:nvPr/>
        </p:nvPicPr>
        <p:blipFill>
          <a:blip r:embed="rId3"/>
          <a:stretch>
            <a:fillRect/>
          </a:stretch>
        </p:blipFill>
        <p:spPr>
          <a:xfrm>
            <a:off x="5679947" y="193770"/>
            <a:ext cx="5486400" cy="3065780"/>
          </a:xfrm>
          <a:prstGeom prst="rect">
            <a:avLst/>
          </a:prstGeom>
        </p:spPr>
      </p:pic>
      <p:pic>
        <p:nvPicPr>
          <p:cNvPr id="5" name="Picture 4">
            <a:extLst>
              <a:ext uri="{FF2B5EF4-FFF2-40B4-BE49-F238E27FC236}">
                <a16:creationId xmlns:a16="http://schemas.microsoft.com/office/drawing/2014/main" id="{A1E6EC5F-F659-1595-0D77-04DB15CB11DB}"/>
              </a:ext>
            </a:extLst>
          </p:cNvPr>
          <p:cNvPicPr>
            <a:picLocks noChangeAspect="1"/>
          </p:cNvPicPr>
          <p:nvPr/>
        </p:nvPicPr>
        <p:blipFill>
          <a:blip r:embed="rId4"/>
          <a:stretch>
            <a:fillRect/>
          </a:stretch>
        </p:blipFill>
        <p:spPr>
          <a:xfrm>
            <a:off x="5679947" y="3468993"/>
            <a:ext cx="5486400" cy="3082290"/>
          </a:xfrm>
          <a:prstGeom prst="rect">
            <a:avLst/>
          </a:prstGeom>
        </p:spPr>
      </p:pic>
    </p:spTree>
    <p:extLst>
      <p:ext uri="{BB962C8B-B14F-4D97-AF65-F5344CB8AC3E}">
        <p14:creationId xmlns:p14="http://schemas.microsoft.com/office/powerpoint/2010/main" val="16098278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3" name="Rectangle 1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744F7B-C207-48CB-840B-A647870B765A}"/>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a:solidFill>
                  <a:schemeClr val="bg1"/>
                </a:solidFill>
              </a:rPr>
              <a:t>User Interface and Flow</a:t>
            </a:r>
          </a:p>
        </p:txBody>
      </p:sp>
      <p:sp>
        <p:nvSpPr>
          <p:cNvPr id="3" name="Content Placeholder 2">
            <a:extLst>
              <a:ext uri="{FF2B5EF4-FFF2-40B4-BE49-F238E27FC236}">
                <a16:creationId xmlns:a16="http://schemas.microsoft.com/office/drawing/2014/main" id="{435C43BE-A774-4DA7-A34A-02CFD57F65C5}"/>
              </a:ext>
            </a:extLst>
          </p:cNvPr>
          <p:cNvSpPr>
            <a:spLocks noGrp="1"/>
          </p:cNvSpPr>
          <p:nvPr>
            <p:ph sz="half" idx="1"/>
          </p:nvPr>
        </p:nvSpPr>
        <p:spPr>
          <a:xfrm>
            <a:off x="643468" y="2638044"/>
            <a:ext cx="3363974" cy="3415622"/>
          </a:xfrm>
        </p:spPr>
        <p:txBody>
          <a:bodyPr vert="horz" lIns="91440" tIns="45720" rIns="91440" bIns="45720" rtlCol="0">
            <a:normAutofit/>
          </a:bodyPr>
          <a:lstStyle/>
          <a:p>
            <a:pPr marL="0" indent="0">
              <a:lnSpc>
                <a:spcPct val="90000"/>
              </a:lnSpc>
              <a:buNone/>
            </a:pPr>
            <a:r>
              <a:rPr lang="en-US" sz="1500" dirty="0">
                <a:solidFill>
                  <a:schemeClr val="bg1"/>
                </a:solidFill>
                <a:effectLst/>
              </a:rPr>
              <a:t>Once the game has begun the player scores can be seen at the top and the other menus are set to inactive on the scen</a:t>
            </a:r>
            <a:r>
              <a:rPr lang="en-US" sz="1500" dirty="0">
                <a:solidFill>
                  <a:schemeClr val="bg1"/>
                </a:solidFill>
              </a:rPr>
              <a:t>e.</a:t>
            </a:r>
            <a:endParaRPr lang="en-US" sz="1500" dirty="0">
              <a:solidFill>
                <a:schemeClr val="bg1"/>
              </a:solidFill>
              <a:effectLst/>
            </a:endParaRPr>
          </a:p>
        </p:txBody>
      </p:sp>
      <p:pic>
        <p:nvPicPr>
          <p:cNvPr id="4" name="Picture 3" descr="A screenshot of a computer&#10;&#10;Description automatically generated with medium confidence">
            <a:extLst>
              <a:ext uri="{FF2B5EF4-FFF2-40B4-BE49-F238E27FC236}">
                <a16:creationId xmlns:a16="http://schemas.microsoft.com/office/drawing/2014/main" id="{F204A431-B35B-76AA-AB61-6E8D42C79E20}"/>
              </a:ext>
            </a:extLst>
          </p:cNvPr>
          <p:cNvPicPr>
            <a:picLocks noChangeAspect="1"/>
          </p:cNvPicPr>
          <p:nvPr/>
        </p:nvPicPr>
        <p:blipFill>
          <a:blip r:embed="rId3"/>
          <a:stretch>
            <a:fillRect/>
          </a:stretch>
        </p:blipFill>
        <p:spPr>
          <a:xfrm>
            <a:off x="5297763" y="1582725"/>
            <a:ext cx="6250769" cy="3531683"/>
          </a:xfrm>
          <a:prstGeom prst="rect">
            <a:avLst/>
          </a:prstGeom>
        </p:spPr>
      </p:pic>
    </p:spTree>
    <p:extLst>
      <p:ext uri="{BB962C8B-B14F-4D97-AF65-F5344CB8AC3E}">
        <p14:creationId xmlns:p14="http://schemas.microsoft.com/office/powerpoint/2010/main" val="2855776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44F7B-C207-48CB-840B-A647870B765A}"/>
              </a:ext>
            </a:extLst>
          </p:cNvPr>
          <p:cNvSpPr>
            <a:spLocks noGrp="1"/>
          </p:cNvSpPr>
          <p:nvPr>
            <p:ph type="title"/>
          </p:nvPr>
        </p:nvSpPr>
        <p:spPr/>
        <p:txBody>
          <a:bodyPr/>
          <a:lstStyle/>
          <a:p>
            <a:r>
              <a:rPr lang="en-US" dirty="0"/>
              <a:t>Design Approach</a:t>
            </a:r>
          </a:p>
        </p:txBody>
      </p:sp>
      <p:sp>
        <p:nvSpPr>
          <p:cNvPr id="4" name="Content Placeholder 3">
            <a:extLst>
              <a:ext uri="{FF2B5EF4-FFF2-40B4-BE49-F238E27FC236}">
                <a16:creationId xmlns:a16="http://schemas.microsoft.com/office/drawing/2014/main" id="{30BD0327-5582-420D-9032-5230BFD3CDE2}"/>
              </a:ext>
            </a:extLst>
          </p:cNvPr>
          <p:cNvSpPr>
            <a:spLocks noGrp="1"/>
          </p:cNvSpPr>
          <p:nvPr>
            <p:ph sz="half" idx="2"/>
          </p:nvPr>
        </p:nvSpPr>
        <p:spPr>
          <a:xfrm>
            <a:off x="686545" y="2791326"/>
            <a:ext cx="4270247" cy="3101982"/>
          </a:xfrm>
        </p:spPr>
        <p:txBody>
          <a:bodyPr/>
          <a:lstStyle/>
          <a:p>
            <a:r>
              <a:rPr lang="en-US" dirty="0"/>
              <a:t>Most of the data for the user settings and player scores are stored through Unity’s </a:t>
            </a:r>
            <a:r>
              <a:rPr lang="en-US" dirty="0" err="1"/>
              <a:t>PlayerPref</a:t>
            </a:r>
            <a:r>
              <a:rPr lang="en-US" dirty="0"/>
              <a:t> class. Once the game is over the scores are cleared but the sound settings remain the same no matter the scene the player is on.</a:t>
            </a:r>
          </a:p>
        </p:txBody>
      </p:sp>
      <p:pic>
        <p:nvPicPr>
          <p:cNvPr id="6" name="Picture 5" descr="A picture containing calendar&#10;&#10;Description automatically generated">
            <a:extLst>
              <a:ext uri="{FF2B5EF4-FFF2-40B4-BE49-F238E27FC236}">
                <a16:creationId xmlns:a16="http://schemas.microsoft.com/office/drawing/2014/main" id="{DF320EA8-5F1A-B223-AAA8-359CB449E131}"/>
              </a:ext>
            </a:extLst>
          </p:cNvPr>
          <p:cNvPicPr>
            <a:picLocks noChangeAspect="1"/>
          </p:cNvPicPr>
          <p:nvPr/>
        </p:nvPicPr>
        <p:blipFill>
          <a:blip r:embed="rId2"/>
          <a:stretch>
            <a:fillRect/>
          </a:stretch>
        </p:blipFill>
        <p:spPr>
          <a:xfrm>
            <a:off x="6570965" y="2638044"/>
            <a:ext cx="4790682" cy="272536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327342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48B82-58B0-4610-A73B-F88D83E72B75}"/>
              </a:ext>
            </a:extLst>
          </p:cNvPr>
          <p:cNvSpPr>
            <a:spLocks noGrp="1"/>
          </p:cNvSpPr>
          <p:nvPr>
            <p:ph type="title"/>
          </p:nvPr>
        </p:nvSpPr>
        <p:spPr/>
        <p:txBody>
          <a:bodyPr/>
          <a:lstStyle/>
          <a:p>
            <a:r>
              <a:rPr lang="en-US" dirty="0"/>
              <a:t>Challenges and Lessons</a:t>
            </a:r>
          </a:p>
        </p:txBody>
      </p:sp>
      <p:sp>
        <p:nvSpPr>
          <p:cNvPr id="3" name="Content Placeholder 2">
            <a:extLst>
              <a:ext uri="{FF2B5EF4-FFF2-40B4-BE49-F238E27FC236}">
                <a16:creationId xmlns:a16="http://schemas.microsoft.com/office/drawing/2014/main" id="{135B357A-376B-4F13-81E6-63EC57098553}"/>
              </a:ext>
            </a:extLst>
          </p:cNvPr>
          <p:cNvSpPr>
            <a:spLocks noGrp="1"/>
          </p:cNvSpPr>
          <p:nvPr>
            <p:ph idx="1"/>
          </p:nvPr>
        </p:nvSpPr>
        <p:spPr/>
        <p:txBody>
          <a:bodyPr>
            <a:normAutofit lnSpcReduction="10000"/>
          </a:bodyPr>
          <a:lstStyle/>
          <a:p>
            <a:pPr marL="0" indent="0">
              <a:buNone/>
            </a:pPr>
            <a:r>
              <a:rPr lang="en-US" b="1" dirty="0"/>
              <a:t>Challenges faced</a:t>
            </a:r>
          </a:p>
          <a:p>
            <a:r>
              <a:rPr lang="en-US" dirty="0"/>
              <a:t>Unity was easy to use but hard to master</a:t>
            </a:r>
          </a:p>
          <a:p>
            <a:r>
              <a:rPr lang="en-US" dirty="0"/>
              <a:t>C# was new language I used for this semester</a:t>
            </a:r>
          </a:p>
          <a:p>
            <a:r>
              <a:rPr lang="en-US" dirty="0"/>
              <a:t>Universal Render Pipeline and Visual Effects Graphs</a:t>
            </a:r>
          </a:p>
          <a:p>
            <a:pPr marL="0" indent="0">
              <a:buNone/>
            </a:pPr>
            <a:endParaRPr lang="en-US" b="1" dirty="0"/>
          </a:p>
          <a:p>
            <a:pPr marL="0" indent="0">
              <a:buNone/>
            </a:pPr>
            <a:r>
              <a:rPr lang="en-US" b="1" dirty="0"/>
              <a:t>Lessons Learned</a:t>
            </a:r>
          </a:p>
          <a:p>
            <a:r>
              <a:rPr lang="en-US" dirty="0"/>
              <a:t>Learn the basics of unity change objects attributes, assign scripts, instantiation.</a:t>
            </a:r>
          </a:p>
          <a:p>
            <a:r>
              <a:rPr lang="en-US" dirty="0"/>
              <a:t>Became more familiar with C# scripts</a:t>
            </a:r>
          </a:p>
          <a:p>
            <a:endParaRPr lang="en-US" dirty="0"/>
          </a:p>
        </p:txBody>
      </p:sp>
    </p:spTree>
    <p:extLst>
      <p:ext uri="{BB962C8B-B14F-4D97-AF65-F5344CB8AC3E}">
        <p14:creationId xmlns:p14="http://schemas.microsoft.com/office/powerpoint/2010/main" val="9932814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4167985-D6E9-40FF-97C0-4B6D373E8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68" y="640080"/>
            <a:ext cx="10911865" cy="462686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68801362-349C-44BE-BEF6-8E926E1D3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804672"/>
            <a:ext cx="10579608" cy="42976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744F7B-C207-48CB-840B-A647870B765A}"/>
              </a:ext>
            </a:extLst>
          </p:cNvPr>
          <p:cNvSpPr>
            <a:spLocks noGrp="1"/>
          </p:cNvSpPr>
          <p:nvPr>
            <p:ph type="title"/>
          </p:nvPr>
        </p:nvSpPr>
        <p:spPr>
          <a:xfrm>
            <a:off x="1262729" y="1289303"/>
            <a:ext cx="9638443" cy="3339303"/>
          </a:xfrm>
          <a:ln>
            <a:noFill/>
          </a:ln>
        </p:spPr>
        <p:txBody>
          <a:bodyPr vert="horz" lIns="274320" tIns="182880" rIns="274320" bIns="182880" rtlCol="0" anchor="ctr" anchorCtr="1">
            <a:normAutofit/>
          </a:bodyPr>
          <a:lstStyle/>
          <a:p>
            <a:r>
              <a:rPr lang="en-US" sz="5000" kern="1200" cap="all" spc="200" baseline="0">
                <a:solidFill>
                  <a:srgbClr val="262626"/>
                </a:solidFill>
                <a:latin typeface="+mj-lt"/>
                <a:ea typeface="+mj-ea"/>
                <a:cs typeface="+mj-cs"/>
              </a:rPr>
              <a:t>Demo of Application</a:t>
            </a:r>
          </a:p>
        </p:txBody>
      </p:sp>
    </p:spTree>
    <p:extLst>
      <p:ext uri="{BB962C8B-B14F-4D97-AF65-F5344CB8AC3E}">
        <p14:creationId xmlns:p14="http://schemas.microsoft.com/office/powerpoint/2010/main" val="15772272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DA773-756D-40D0-9A43-ED0320199024}"/>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724A05FB-10A7-4FAE-BFDB-3E1A786F17F6}"/>
              </a:ext>
            </a:extLst>
          </p:cNvPr>
          <p:cNvSpPr>
            <a:spLocks noGrp="1"/>
          </p:cNvSpPr>
          <p:nvPr>
            <p:ph idx="1"/>
          </p:nvPr>
        </p:nvSpPr>
        <p:spPr/>
        <p:txBody>
          <a:bodyPr>
            <a:normAutofit/>
          </a:bodyPr>
          <a:lstStyle/>
          <a:p>
            <a:pPr marL="0" indent="0">
              <a:buNone/>
            </a:pPr>
            <a:r>
              <a:rPr lang="en-US" sz="1800" dirty="0">
                <a:effectLst/>
                <a:latin typeface="Times New Roman" panose="02020603050405020304" pitchFamily="18" charset="0"/>
                <a:ea typeface="Times New Roman" panose="02020603050405020304" pitchFamily="18" charset="0"/>
              </a:rPr>
              <a:t>The project emphasizes the development of the game battleship. It is a game that has been around since World War I. The main concept for the game revolves around two players taking turns to try and sink each other’s naval ships. Each player is given five ships and a 10x10 grid board for players to set their ships. The ships have various sizes which may take more than two squares up to five on the grid. There have been various iterations of the game and this one is developed through Unity’s game engine, and it’s meant to be a single player experience against an ai player.</a:t>
            </a:r>
          </a:p>
          <a:p>
            <a:endParaRPr lang="en-US" dirty="0"/>
          </a:p>
        </p:txBody>
      </p:sp>
    </p:spTree>
    <p:extLst>
      <p:ext uri="{BB962C8B-B14F-4D97-AF65-F5344CB8AC3E}">
        <p14:creationId xmlns:p14="http://schemas.microsoft.com/office/powerpoint/2010/main" val="3252226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44F7B-C207-48CB-840B-A647870B765A}"/>
              </a:ext>
            </a:extLst>
          </p:cNvPr>
          <p:cNvSpPr>
            <a:spLocks noGrp="1"/>
          </p:cNvSpPr>
          <p:nvPr>
            <p:ph type="title"/>
          </p:nvPr>
        </p:nvSpPr>
        <p:spPr/>
        <p:txBody>
          <a:bodyPr/>
          <a:lstStyle/>
          <a:p>
            <a:r>
              <a:rPr lang="en-US" dirty="0"/>
              <a:t>Design Approach</a:t>
            </a:r>
          </a:p>
        </p:txBody>
      </p:sp>
      <p:sp>
        <p:nvSpPr>
          <p:cNvPr id="3" name="Content Placeholder 2">
            <a:extLst>
              <a:ext uri="{FF2B5EF4-FFF2-40B4-BE49-F238E27FC236}">
                <a16:creationId xmlns:a16="http://schemas.microsoft.com/office/drawing/2014/main" id="{435C43BE-A774-4DA7-A34A-02CFD57F65C5}"/>
              </a:ext>
            </a:extLst>
          </p:cNvPr>
          <p:cNvSpPr>
            <a:spLocks noGrp="1"/>
          </p:cNvSpPr>
          <p:nvPr>
            <p:ph sz="half" idx="1"/>
          </p:nvPr>
        </p:nvSpPr>
        <p:spPr>
          <a:xfrm>
            <a:off x="1581912" y="2638044"/>
            <a:ext cx="9176879" cy="3101982"/>
          </a:xfrm>
        </p:spPr>
        <p:txBody>
          <a:bodyPr>
            <a:normAutofit fontScale="92500" lnSpcReduction="20000"/>
          </a:bodyPr>
          <a:lstStyle/>
          <a:p>
            <a:pPr marL="0" marR="0" indent="0">
              <a:lnSpc>
                <a:spcPct val="115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goals for the game were to take the concepts of the battleship game with the imposed requirements for the project while giving it our own personal touch when it came to the design of assets and overall aesthetics for the game.</a:t>
            </a:r>
          </a:p>
          <a:p>
            <a:pPr marL="0" marR="0" indent="0">
              <a:lnSpc>
                <a:spcPct val="115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342900" marR="0" lvl="0" indent="-342900" fontAlgn="base">
              <a:lnSpc>
                <a:spcPct val="115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Noto Sans Symbols"/>
                <a:cs typeface="Times New Roman" panose="02020603050405020304" pitchFamily="18" charset="0"/>
              </a:rPr>
              <a:t>Users – Create a simple interface for users to navigate and interact with using the mouse and keyboard.</a:t>
            </a:r>
          </a:p>
          <a:p>
            <a:pPr marL="342900" marR="0" lvl="0" indent="-342900" fontAlgn="base">
              <a:lnSpc>
                <a:spcPct val="115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Noto Sans Symbols"/>
                <a:cs typeface="Times New Roman" panose="02020603050405020304" pitchFamily="18" charset="0"/>
              </a:rPr>
              <a:t>Developer – Create code that is easy to understand and follow. Apply proper methodology of functions, methods associated with the classes used for development of the game. Proper comments for each class, methods to portray clarity of its function and complexity.</a:t>
            </a:r>
          </a:p>
          <a:p>
            <a:pPr marR="0" indent="0">
              <a:lnSpc>
                <a:spcPct val="115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indent="0">
              <a:lnSpc>
                <a:spcPct val="115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 simple approach was taken to ensure the reduction of making the implemented tasks less complex by avoiding  advanced techniques or structures for the project.</a:t>
            </a:r>
          </a:p>
          <a:p>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135007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A8B0B-3AA9-43C5-9E1E-996873EB7262}"/>
              </a:ext>
            </a:extLst>
          </p:cNvPr>
          <p:cNvSpPr>
            <a:spLocks noGrp="1"/>
          </p:cNvSpPr>
          <p:nvPr>
            <p:ph type="title"/>
          </p:nvPr>
        </p:nvSpPr>
        <p:spPr/>
        <p:txBody>
          <a:bodyPr/>
          <a:lstStyle/>
          <a:p>
            <a:r>
              <a:rPr lang="en-US" dirty="0"/>
              <a:t>Assets Used</a:t>
            </a:r>
          </a:p>
        </p:txBody>
      </p:sp>
      <p:sp>
        <p:nvSpPr>
          <p:cNvPr id="4" name="Content Placeholder 3">
            <a:extLst>
              <a:ext uri="{FF2B5EF4-FFF2-40B4-BE49-F238E27FC236}">
                <a16:creationId xmlns:a16="http://schemas.microsoft.com/office/drawing/2014/main" id="{54D8B3E6-BEDB-4207-89AD-3C82EBB40821}"/>
              </a:ext>
            </a:extLst>
          </p:cNvPr>
          <p:cNvSpPr>
            <a:spLocks noGrp="1"/>
          </p:cNvSpPr>
          <p:nvPr>
            <p:ph sz="half" idx="2"/>
          </p:nvPr>
        </p:nvSpPr>
        <p:spPr>
          <a:xfrm>
            <a:off x="1075651" y="2861780"/>
            <a:ext cx="4270247" cy="3101982"/>
          </a:xfrm>
        </p:spPr>
        <p:txBody>
          <a:bodyPr/>
          <a:lstStyle/>
          <a:p>
            <a:r>
              <a:rPr lang="en-US" dirty="0"/>
              <a:t>Unity Particle pack –used for textures in the smoke particle, fire used in the game.</a:t>
            </a:r>
          </a:p>
          <a:p>
            <a:r>
              <a:rPr lang="en-US" dirty="0"/>
              <a:t>3D Modern Menu- used textures for the menus, buttons, sliders and toggle.</a:t>
            </a:r>
          </a:p>
          <a:p>
            <a:r>
              <a:rPr lang="en-US" dirty="0"/>
              <a:t>Audio- downloaded a range of sound effects and music tracks from the </a:t>
            </a:r>
            <a:r>
              <a:rPr lang="en-US" dirty="0" err="1"/>
              <a:t>freesound</a:t>
            </a:r>
            <a:r>
              <a:rPr lang="en-US" dirty="0"/>
              <a:t> website.</a:t>
            </a:r>
          </a:p>
        </p:txBody>
      </p:sp>
      <p:pic>
        <p:nvPicPr>
          <p:cNvPr id="7" name="Picture 6" descr="A picture containing text&#10;&#10;Description automatically generated">
            <a:extLst>
              <a:ext uri="{FF2B5EF4-FFF2-40B4-BE49-F238E27FC236}">
                <a16:creationId xmlns:a16="http://schemas.microsoft.com/office/drawing/2014/main" id="{5615A3D8-AED7-6797-61E8-6B2E87711C2E}"/>
              </a:ext>
            </a:extLst>
          </p:cNvPr>
          <p:cNvPicPr>
            <a:picLocks noChangeAspect="1"/>
          </p:cNvPicPr>
          <p:nvPr/>
        </p:nvPicPr>
        <p:blipFill>
          <a:blip r:embed="rId3"/>
          <a:stretch>
            <a:fillRect/>
          </a:stretch>
        </p:blipFill>
        <p:spPr>
          <a:xfrm>
            <a:off x="5106212" y="4674177"/>
            <a:ext cx="2996930" cy="19979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8" descr="Graphical user interface, application, website&#10;&#10;Description automatically generated">
            <a:extLst>
              <a:ext uri="{FF2B5EF4-FFF2-40B4-BE49-F238E27FC236}">
                <a16:creationId xmlns:a16="http://schemas.microsoft.com/office/drawing/2014/main" id="{20B13728-C809-4D5A-9B94-2A8393F15BDD}"/>
              </a:ext>
            </a:extLst>
          </p:cNvPr>
          <p:cNvPicPr>
            <a:picLocks noChangeAspect="1"/>
          </p:cNvPicPr>
          <p:nvPr/>
        </p:nvPicPr>
        <p:blipFill>
          <a:blip r:embed="rId4"/>
          <a:stretch>
            <a:fillRect/>
          </a:stretch>
        </p:blipFill>
        <p:spPr>
          <a:xfrm>
            <a:off x="8473931" y="4674177"/>
            <a:ext cx="2996930" cy="1997953"/>
          </a:xfrm>
          <a:prstGeom prst="rect">
            <a:avLst/>
          </a:prstGeom>
          <a:ln>
            <a:noFill/>
          </a:ln>
          <a:effectLst>
            <a:outerShdw blurRad="292100" dist="139700" dir="2700000" algn="tl" rotWithShape="0">
              <a:srgbClr val="333333">
                <a:alpha val="65000"/>
              </a:srgbClr>
            </a:outerShdw>
          </a:effectLst>
        </p:spPr>
      </p:pic>
      <p:pic>
        <p:nvPicPr>
          <p:cNvPr id="13" name="Picture 12">
            <a:extLst>
              <a:ext uri="{FF2B5EF4-FFF2-40B4-BE49-F238E27FC236}">
                <a16:creationId xmlns:a16="http://schemas.microsoft.com/office/drawing/2014/main" id="{8DFCC13A-7051-4710-CCD4-96B3B1B10297}"/>
              </a:ext>
            </a:extLst>
          </p:cNvPr>
          <p:cNvPicPr>
            <a:picLocks noChangeAspect="1"/>
          </p:cNvPicPr>
          <p:nvPr/>
        </p:nvPicPr>
        <p:blipFill>
          <a:blip r:embed="rId5"/>
          <a:stretch>
            <a:fillRect/>
          </a:stretch>
        </p:blipFill>
        <p:spPr>
          <a:xfrm>
            <a:off x="7050893" y="3529904"/>
            <a:ext cx="2629267" cy="6287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761140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744F7B-C207-48CB-840B-A647870B765A}"/>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a:solidFill>
                  <a:schemeClr val="bg1"/>
                </a:solidFill>
              </a:rPr>
              <a:t>System Behavior</a:t>
            </a:r>
          </a:p>
        </p:txBody>
      </p:sp>
      <p:sp>
        <p:nvSpPr>
          <p:cNvPr id="4" name="Content Placeholder 3">
            <a:extLst>
              <a:ext uri="{FF2B5EF4-FFF2-40B4-BE49-F238E27FC236}">
                <a16:creationId xmlns:a16="http://schemas.microsoft.com/office/drawing/2014/main" id="{30BD0327-5582-420D-9032-5230BFD3CDE2}"/>
              </a:ext>
            </a:extLst>
          </p:cNvPr>
          <p:cNvSpPr>
            <a:spLocks noGrp="1"/>
          </p:cNvSpPr>
          <p:nvPr>
            <p:ph sz="half" idx="2"/>
          </p:nvPr>
        </p:nvSpPr>
        <p:spPr>
          <a:xfrm>
            <a:off x="218209" y="2638044"/>
            <a:ext cx="3789233" cy="3415622"/>
          </a:xfrm>
        </p:spPr>
        <p:txBody>
          <a:bodyPr vert="horz" lIns="91440" tIns="45720" rIns="91440" bIns="45720" rtlCol="0">
            <a:normAutofit/>
          </a:bodyPr>
          <a:lstStyle/>
          <a:p>
            <a:pPr marL="0" marR="0" indent="0">
              <a:lnSpc>
                <a:spcPct val="90000"/>
              </a:lnSpc>
              <a:spcAft>
                <a:spcPts val="300"/>
              </a:spcAft>
              <a:buNone/>
            </a:pPr>
            <a:r>
              <a:rPr lang="en-US" sz="1400" b="1" i="1" dirty="0">
                <a:solidFill>
                  <a:schemeClr val="bg1"/>
                </a:solidFill>
                <a:effectLst/>
              </a:rPr>
              <a:t>Scene Manager</a:t>
            </a:r>
          </a:p>
          <a:p>
            <a:pPr marL="0" marR="0" indent="0">
              <a:lnSpc>
                <a:spcPct val="90000"/>
              </a:lnSpc>
              <a:spcAft>
                <a:spcPts val="0"/>
              </a:spcAft>
              <a:buNone/>
            </a:pPr>
            <a:r>
              <a:rPr lang="en-US" sz="1400" dirty="0">
                <a:solidFill>
                  <a:schemeClr val="bg1"/>
                </a:solidFill>
                <a:effectLst/>
              </a:rPr>
              <a:t>The system behavior is handled by the user’s input. In this case the scene manager handles the transition from the main menu scene to the game scene where the user can start playing the game.</a:t>
            </a:r>
            <a:br>
              <a:rPr lang="en-US" sz="1400" b="1" dirty="0">
                <a:solidFill>
                  <a:schemeClr val="bg1"/>
                </a:solidFill>
                <a:effectLst/>
              </a:rPr>
            </a:br>
            <a:r>
              <a:rPr lang="en-US" sz="1400" b="1" dirty="0">
                <a:solidFill>
                  <a:schemeClr val="bg1"/>
                </a:solidFill>
                <a:effectLst/>
              </a:rPr>
              <a:t> </a:t>
            </a:r>
            <a:endParaRPr lang="en-US" sz="1400" dirty="0">
              <a:solidFill>
                <a:schemeClr val="bg1"/>
              </a:solidFill>
              <a:effectLst/>
            </a:endParaRPr>
          </a:p>
          <a:p>
            <a:pPr marL="0" marR="0" lvl="0" indent="0">
              <a:lnSpc>
                <a:spcPct val="90000"/>
              </a:lnSpc>
              <a:spcAft>
                <a:spcPts val="0"/>
              </a:spcAft>
              <a:buNone/>
            </a:pPr>
            <a:r>
              <a:rPr lang="en-US" sz="1400" b="1" u="none" strike="noStrike" dirty="0" err="1">
                <a:solidFill>
                  <a:schemeClr val="bg1"/>
                </a:solidFill>
                <a:effectLst/>
              </a:rPr>
              <a:t>MainMenu</a:t>
            </a:r>
            <a:r>
              <a:rPr lang="en-US" sz="1400" b="1" u="none" strike="noStrike" dirty="0">
                <a:solidFill>
                  <a:schemeClr val="bg1"/>
                </a:solidFill>
                <a:effectLst/>
              </a:rPr>
              <a:t> Scene</a:t>
            </a:r>
            <a:r>
              <a:rPr lang="en-US" sz="1400" u="none" strike="noStrike" dirty="0">
                <a:solidFill>
                  <a:schemeClr val="bg1"/>
                </a:solidFill>
                <a:effectLst/>
              </a:rPr>
              <a:t>:</a:t>
            </a:r>
          </a:p>
          <a:p>
            <a:pPr marL="0" marR="0" indent="0">
              <a:lnSpc>
                <a:spcPct val="90000"/>
              </a:lnSpc>
              <a:spcAft>
                <a:spcPts val="0"/>
              </a:spcAft>
              <a:buNone/>
            </a:pPr>
            <a:r>
              <a:rPr lang="en-US" sz="1400" dirty="0">
                <a:solidFill>
                  <a:schemeClr val="bg1"/>
                </a:solidFill>
                <a:effectLst/>
              </a:rPr>
              <a:t>This is the start scene where the user is taken to when the game is loaded. The user is given a menu with buttons to select a few options to start the game, change settings for sound and exit the game.</a:t>
            </a:r>
          </a:p>
          <a:p>
            <a:pPr marL="457200" marR="0">
              <a:lnSpc>
                <a:spcPct val="90000"/>
              </a:lnSpc>
              <a:spcAft>
                <a:spcPts val="0"/>
              </a:spcAft>
            </a:pPr>
            <a:endParaRPr lang="en-US" sz="1400" dirty="0">
              <a:solidFill>
                <a:schemeClr val="bg1"/>
              </a:solidFill>
              <a:effectLst/>
            </a:endParaRPr>
          </a:p>
        </p:txBody>
      </p:sp>
      <p:pic>
        <p:nvPicPr>
          <p:cNvPr id="5" name="Picture 4">
            <a:extLst>
              <a:ext uri="{FF2B5EF4-FFF2-40B4-BE49-F238E27FC236}">
                <a16:creationId xmlns:a16="http://schemas.microsoft.com/office/drawing/2014/main" id="{804E60E6-9E3D-B1CD-06EF-1AA3968B974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5297763" y="1184238"/>
            <a:ext cx="6250769" cy="4328656"/>
          </a:xfrm>
          <a:prstGeom prst="rect">
            <a:avLst/>
          </a:prstGeom>
          <a:noFill/>
        </p:spPr>
      </p:pic>
    </p:spTree>
    <p:extLst>
      <p:ext uri="{BB962C8B-B14F-4D97-AF65-F5344CB8AC3E}">
        <p14:creationId xmlns:p14="http://schemas.microsoft.com/office/powerpoint/2010/main" val="33468447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744F7B-C207-48CB-840B-A647870B765A}"/>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a:solidFill>
                  <a:schemeClr val="bg1"/>
                </a:solidFill>
              </a:rPr>
              <a:t>System Behavior</a:t>
            </a:r>
          </a:p>
        </p:txBody>
      </p:sp>
      <p:sp>
        <p:nvSpPr>
          <p:cNvPr id="4" name="Content Placeholder 3">
            <a:extLst>
              <a:ext uri="{FF2B5EF4-FFF2-40B4-BE49-F238E27FC236}">
                <a16:creationId xmlns:a16="http://schemas.microsoft.com/office/drawing/2014/main" id="{30BD0327-5582-420D-9032-5230BFD3CDE2}"/>
              </a:ext>
            </a:extLst>
          </p:cNvPr>
          <p:cNvSpPr>
            <a:spLocks noGrp="1"/>
          </p:cNvSpPr>
          <p:nvPr>
            <p:ph sz="half" idx="2"/>
          </p:nvPr>
        </p:nvSpPr>
        <p:spPr>
          <a:xfrm>
            <a:off x="238991" y="2638044"/>
            <a:ext cx="4145973" cy="3471812"/>
          </a:xfrm>
        </p:spPr>
        <p:txBody>
          <a:bodyPr vert="horz" lIns="91440" tIns="45720" rIns="91440" bIns="45720" rtlCol="0">
            <a:normAutofit/>
          </a:bodyPr>
          <a:lstStyle/>
          <a:p>
            <a:pPr marL="0" marR="0" indent="0">
              <a:lnSpc>
                <a:spcPct val="90000"/>
              </a:lnSpc>
              <a:spcAft>
                <a:spcPts val="300"/>
              </a:spcAft>
              <a:buNone/>
            </a:pPr>
            <a:r>
              <a:rPr lang="en-US" sz="1400" b="1" i="1" dirty="0">
                <a:solidFill>
                  <a:schemeClr val="bg1"/>
                </a:solidFill>
                <a:effectLst/>
              </a:rPr>
              <a:t>Scene Manager</a:t>
            </a:r>
          </a:p>
          <a:p>
            <a:pPr marL="0" marR="0" indent="0">
              <a:lnSpc>
                <a:spcPct val="90000"/>
              </a:lnSpc>
              <a:spcAft>
                <a:spcPts val="0"/>
              </a:spcAft>
              <a:buNone/>
            </a:pPr>
            <a:r>
              <a:rPr lang="en-US" sz="1400" dirty="0">
                <a:solidFill>
                  <a:schemeClr val="bg1"/>
                </a:solidFill>
                <a:effectLst/>
              </a:rPr>
              <a:t>The system behavior is handled by the user’s input. In this case the scene manager handles the transition from the main menu scene to the game scene where the user can start playing the game.</a:t>
            </a:r>
          </a:p>
          <a:p>
            <a:pPr marL="0" marR="0" indent="0">
              <a:lnSpc>
                <a:spcPct val="90000"/>
              </a:lnSpc>
              <a:spcAft>
                <a:spcPts val="0"/>
              </a:spcAft>
              <a:buNone/>
            </a:pPr>
            <a:br>
              <a:rPr lang="en-US" sz="1400" b="1" dirty="0">
                <a:solidFill>
                  <a:schemeClr val="bg1"/>
                </a:solidFill>
                <a:effectLst/>
              </a:rPr>
            </a:br>
            <a:r>
              <a:rPr lang="en-US" sz="1400" b="1" dirty="0">
                <a:solidFill>
                  <a:schemeClr val="bg1"/>
                </a:solidFill>
                <a:effectLst/>
              </a:rPr>
              <a:t> </a:t>
            </a:r>
            <a:r>
              <a:rPr lang="en-US" sz="1400" b="1" u="none" strike="noStrike" dirty="0">
                <a:solidFill>
                  <a:schemeClr val="bg1"/>
                </a:solidFill>
                <a:effectLst/>
              </a:rPr>
              <a:t>Game Scene</a:t>
            </a:r>
            <a:r>
              <a:rPr lang="en-US" sz="1400" u="none" strike="noStrike" dirty="0">
                <a:solidFill>
                  <a:schemeClr val="bg1"/>
                </a:solidFill>
                <a:effectLst/>
              </a:rPr>
              <a:t>:</a:t>
            </a:r>
          </a:p>
          <a:p>
            <a:pPr marL="0" marR="0" indent="0">
              <a:lnSpc>
                <a:spcPct val="90000"/>
              </a:lnSpc>
              <a:spcAft>
                <a:spcPts val="0"/>
              </a:spcAft>
              <a:buNone/>
            </a:pPr>
            <a:r>
              <a:rPr lang="en-US" sz="1400" dirty="0">
                <a:solidFill>
                  <a:schemeClr val="bg1"/>
                </a:solidFill>
                <a:effectLst/>
              </a:rPr>
              <a:t>Here the user is given a ship placing menu which has all the ships available. There are five buttons in it, which four are used for the selection of the ships and one to control the orientation of the ship to be placed. There is a top bar menu which is used to start the game and also keep track of player scores once the game begins.</a:t>
            </a:r>
          </a:p>
          <a:p>
            <a:pPr marL="457200" marR="0">
              <a:lnSpc>
                <a:spcPct val="90000"/>
              </a:lnSpc>
              <a:spcAft>
                <a:spcPts val="0"/>
              </a:spcAft>
            </a:pPr>
            <a:endParaRPr lang="en-US" sz="1400" dirty="0">
              <a:solidFill>
                <a:schemeClr val="bg1"/>
              </a:solidFill>
              <a:effectLst/>
            </a:endParaRPr>
          </a:p>
        </p:txBody>
      </p:sp>
      <p:pic>
        <p:nvPicPr>
          <p:cNvPr id="3" name="Picture 2" descr="Diagram&#10;&#10;Description automatically generated">
            <a:extLst>
              <a:ext uri="{FF2B5EF4-FFF2-40B4-BE49-F238E27FC236}">
                <a16:creationId xmlns:a16="http://schemas.microsoft.com/office/drawing/2014/main" id="{D9EA1FE3-4423-D409-8AF9-1D3B3A4AB5D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5297763" y="1410828"/>
            <a:ext cx="6250769" cy="3875476"/>
          </a:xfrm>
          <a:prstGeom prst="rect">
            <a:avLst/>
          </a:prstGeom>
          <a:noFill/>
        </p:spPr>
      </p:pic>
    </p:spTree>
    <p:extLst>
      <p:ext uri="{BB962C8B-B14F-4D97-AF65-F5344CB8AC3E}">
        <p14:creationId xmlns:p14="http://schemas.microsoft.com/office/powerpoint/2010/main" val="607469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F47E20B-1205-4238-A82B-90EF577F3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13567AC-EB9A-47A9-B6EC-B5BDB73B11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744F7B-C207-48CB-840B-A647870B765A}"/>
              </a:ext>
            </a:extLst>
          </p:cNvPr>
          <p:cNvSpPr>
            <a:spLocks noGrp="1"/>
          </p:cNvSpPr>
          <p:nvPr>
            <p:ph type="title"/>
          </p:nvPr>
        </p:nvSpPr>
        <p:spPr>
          <a:xfrm>
            <a:off x="643468" y="820010"/>
            <a:ext cx="3415288" cy="3212654"/>
          </a:xfrm>
          <a:noFill/>
          <a:ln>
            <a:solidFill>
              <a:schemeClr val="bg1"/>
            </a:solidFill>
          </a:ln>
        </p:spPr>
        <p:txBody>
          <a:bodyPr vert="horz" lIns="274320" tIns="182880" rIns="274320" bIns="182880" rtlCol="0" anchor="ctr" anchorCtr="1">
            <a:normAutofit/>
          </a:bodyPr>
          <a:lstStyle/>
          <a:p>
            <a:r>
              <a:rPr lang="en-US" sz="3800" dirty="0">
                <a:solidFill>
                  <a:schemeClr val="bg1"/>
                </a:solidFill>
              </a:rPr>
              <a:t>Unity Class hierarchy </a:t>
            </a:r>
          </a:p>
        </p:txBody>
      </p:sp>
      <p:pic>
        <p:nvPicPr>
          <p:cNvPr id="9" name="Picture 8">
            <a:extLst>
              <a:ext uri="{FF2B5EF4-FFF2-40B4-BE49-F238E27FC236}">
                <a16:creationId xmlns:a16="http://schemas.microsoft.com/office/drawing/2014/main" id="{6A47DA77-2B18-E616-C859-78736ED3627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4576941" y="1959842"/>
            <a:ext cx="7615059" cy="3312549"/>
          </a:xfrm>
          <a:prstGeom prst="rect">
            <a:avLst/>
          </a:prstGeom>
          <a:noFill/>
        </p:spPr>
      </p:pic>
      <p:sp>
        <p:nvSpPr>
          <p:cNvPr id="10" name="TextBox 9">
            <a:extLst>
              <a:ext uri="{FF2B5EF4-FFF2-40B4-BE49-F238E27FC236}">
                <a16:creationId xmlns:a16="http://schemas.microsoft.com/office/drawing/2014/main" id="{159A65D1-5655-D53D-4AC5-2F434DE1E0CA}"/>
              </a:ext>
            </a:extLst>
          </p:cNvPr>
          <p:cNvSpPr txBox="1"/>
          <p:nvPr/>
        </p:nvSpPr>
        <p:spPr>
          <a:xfrm>
            <a:off x="735159" y="4302895"/>
            <a:ext cx="3231905" cy="1708160"/>
          </a:xfrm>
          <a:prstGeom prst="rect">
            <a:avLst/>
          </a:prstGeom>
          <a:noFill/>
        </p:spPr>
        <p:txBody>
          <a:bodyPr wrap="square" rtlCol="0">
            <a:spAutoFit/>
          </a:bodyPr>
          <a:lstStyle/>
          <a:p>
            <a:pPr algn="ctr"/>
            <a:r>
              <a:rPr lang="en-US" sz="1500" dirty="0">
                <a:solidFill>
                  <a:schemeClr val="bg1"/>
                </a:solidFill>
              </a:rPr>
              <a:t>The unity class hierarchy demonstrates the components used to create many of the prefabs and its related functions within Unity’s game engine. The creation of game objects sustain many of the components listed to provide a foundation for the game.</a:t>
            </a:r>
          </a:p>
        </p:txBody>
      </p:sp>
    </p:spTree>
    <p:extLst>
      <p:ext uri="{BB962C8B-B14F-4D97-AF65-F5344CB8AC3E}">
        <p14:creationId xmlns:p14="http://schemas.microsoft.com/office/powerpoint/2010/main" val="2643687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F47E20B-1205-4238-A82B-90EF577F3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13567AC-EB9A-47A9-B6EC-B5BDB73B11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744F7B-C207-48CB-840B-A647870B765A}"/>
              </a:ext>
            </a:extLst>
          </p:cNvPr>
          <p:cNvSpPr>
            <a:spLocks noGrp="1"/>
          </p:cNvSpPr>
          <p:nvPr>
            <p:ph type="title"/>
          </p:nvPr>
        </p:nvSpPr>
        <p:spPr>
          <a:xfrm>
            <a:off x="643468" y="820010"/>
            <a:ext cx="3415288" cy="3212654"/>
          </a:xfrm>
          <a:noFill/>
          <a:ln>
            <a:solidFill>
              <a:schemeClr val="bg1"/>
            </a:solidFill>
          </a:ln>
        </p:spPr>
        <p:txBody>
          <a:bodyPr vert="horz" lIns="274320" tIns="182880" rIns="274320" bIns="182880" rtlCol="0" anchor="ctr" anchorCtr="1">
            <a:normAutofit/>
          </a:bodyPr>
          <a:lstStyle/>
          <a:p>
            <a:r>
              <a:rPr lang="en-US" sz="3800" dirty="0">
                <a:solidFill>
                  <a:schemeClr val="bg1"/>
                </a:solidFill>
              </a:rPr>
              <a:t>Detailed Class Design</a:t>
            </a:r>
          </a:p>
        </p:txBody>
      </p:sp>
      <p:sp>
        <p:nvSpPr>
          <p:cNvPr id="10" name="TextBox 9">
            <a:extLst>
              <a:ext uri="{FF2B5EF4-FFF2-40B4-BE49-F238E27FC236}">
                <a16:creationId xmlns:a16="http://schemas.microsoft.com/office/drawing/2014/main" id="{159A65D1-5655-D53D-4AC5-2F434DE1E0CA}"/>
              </a:ext>
            </a:extLst>
          </p:cNvPr>
          <p:cNvSpPr txBox="1"/>
          <p:nvPr/>
        </p:nvSpPr>
        <p:spPr>
          <a:xfrm>
            <a:off x="735159" y="4302895"/>
            <a:ext cx="3231905" cy="553998"/>
          </a:xfrm>
          <a:prstGeom prst="rect">
            <a:avLst/>
          </a:prstGeom>
          <a:noFill/>
        </p:spPr>
        <p:txBody>
          <a:bodyPr wrap="square" rtlCol="0">
            <a:spAutoFit/>
          </a:bodyPr>
          <a:lstStyle/>
          <a:p>
            <a:pPr algn="ctr"/>
            <a:r>
              <a:rPr lang="en-US" sz="1500" dirty="0">
                <a:solidFill>
                  <a:schemeClr val="bg1"/>
                </a:solidFill>
              </a:rPr>
              <a:t>The scripts with their methods, fields and helper scripts.</a:t>
            </a:r>
          </a:p>
        </p:txBody>
      </p:sp>
      <p:pic>
        <p:nvPicPr>
          <p:cNvPr id="3" name="Picture 2">
            <a:extLst>
              <a:ext uri="{FF2B5EF4-FFF2-40B4-BE49-F238E27FC236}">
                <a16:creationId xmlns:a16="http://schemas.microsoft.com/office/drawing/2014/main" id="{A7E188F2-19A6-03A8-80EC-9F3B97C37DC6}"/>
              </a:ext>
            </a:extLst>
          </p:cNvPr>
          <p:cNvPicPr>
            <a:picLocks noChangeAspect="1"/>
          </p:cNvPicPr>
          <p:nvPr/>
        </p:nvPicPr>
        <p:blipFill>
          <a:blip r:embed="rId3"/>
          <a:srcRect/>
          <a:stretch/>
        </p:blipFill>
        <p:spPr bwMode="auto">
          <a:xfrm>
            <a:off x="4654296" y="93834"/>
            <a:ext cx="7537704" cy="6639475"/>
          </a:xfrm>
          <a:prstGeom prst="rect">
            <a:avLst/>
          </a:prstGeom>
          <a:noFill/>
          <a:ln>
            <a:noFill/>
          </a:ln>
        </p:spPr>
      </p:pic>
    </p:spTree>
    <p:extLst>
      <p:ext uri="{BB962C8B-B14F-4D97-AF65-F5344CB8AC3E}">
        <p14:creationId xmlns:p14="http://schemas.microsoft.com/office/powerpoint/2010/main" val="22075572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744F7B-C207-48CB-840B-A647870B765A}"/>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a:solidFill>
                  <a:schemeClr val="bg1"/>
                </a:solidFill>
              </a:rPr>
              <a:t>User Interface and Flow</a:t>
            </a:r>
          </a:p>
        </p:txBody>
      </p:sp>
      <p:sp>
        <p:nvSpPr>
          <p:cNvPr id="3" name="Content Placeholder 2">
            <a:extLst>
              <a:ext uri="{FF2B5EF4-FFF2-40B4-BE49-F238E27FC236}">
                <a16:creationId xmlns:a16="http://schemas.microsoft.com/office/drawing/2014/main" id="{435C43BE-A774-4DA7-A34A-02CFD57F65C5}"/>
              </a:ext>
            </a:extLst>
          </p:cNvPr>
          <p:cNvSpPr>
            <a:spLocks noGrp="1"/>
          </p:cNvSpPr>
          <p:nvPr>
            <p:ph sz="half" idx="1"/>
          </p:nvPr>
        </p:nvSpPr>
        <p:spPr>
          <a:xfrm>
            <a:off x="643468" y="2638044"/>
            <a:ext cx="3363974" cy="3415622"/>
          </a:xfrm>
        </p:spPr>
        <p:txBody>
          <a:bodyPr vert="horz" lIns="91440" tIns="45720" rIns="91440" bIns="45720" rtlCol="0">
            <a:normAutofit/>
          </a:bodyPr>
          <a:lstStyle/>
          <a:p>
            <a:pPr marL="0" indent="0">
              <a:lnSpc>
                <a:spcPct val="90000"/>
              </a:lnSpc>
              <a:buNone/>
            </a:pPr>
            <a:r>
              <a:rPr lang="en-US" sz="1500" dirty="0">
                <a:solidFill>
                  <a:schemeClr val="bg1"/>
                </a:solidFill>
                <a:effectLst/>
              </a:rPr>
              <a:t>A simple user interface designed for the menus within the game. Most of the menus have a golden border to it with a  fading gold to grey  effect as the textures reach the center of the menus.  The buttons are a dark grey when the user isn’t hovering over them and become white and plays a sound once the user moves the cursor on top of it and another sound is played when the button is clicked. The menu titles are bolded and colored white to help remind the user what menu they are on.</a:t>
            </a:r>
          </a:p>
        </p:txBody>
      </p:sp>
      <p:pic>
        <p:nvPicPr>
          <p:cNvPr id="7" name="Picture 6" descr="A picture containing graphical user interface&#10;&#10;Description automatically generated">
            <a:extLst>
              <a:ext uri="{FF2B5EF4-FFF2-40B4-BE49-F238E27FC236}">
                <a16:creationId xmlns:a16="http://schemas.microsoft.com/office/drawing/2014/main" id="{A9FE8A33-336E-3B19-5F59-5AE4FA11EA10}"/>
              </a:ext>
            </a:extLst>
          </p:cNvPr>
          <p:cNvPicPr>
            <a:picLocks noChangeAspect="1"/>
          </p:cNvPicPr>
          <p:nvPr/>
        </p:nvPicPr>
        <p:blipFill>
          <a:blip r:embed="rId2"/>
          <a:stretch>
            <a:fillRect/>
          </a:stretch>
        </p:blipFill>
        <p:spPr>
          <a:xfrm>
            <a:off x="5297763" y="1598351"/>
            <a:ext cx="6250769" cy="3500430"/>
          </a:xfrm>
          <a:prstGeom prst="rect">
            <a:avLst/>
          </a:prstGeom>
        </p:spPr>
      </p:pic>
    </p:spTree>
    <p:extLst>
      <p:ext uri="{BB962C8B-B14F-4D97-AF65-F5344CB8AC3E}">
        <p14:creationId xmlns:p14="http://schemas.microsoft.com/office/powerpoint/2010/main" val="331926178"/>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286</TotalTime>
  <Words>1426</Words>
  <Application>Microsoft Office PowerPoint</Application>
  <PresentationFormat>Widescreen</PresentationFormat>
  <Paragraphs>65</Paragraphs>
  <Slides>14</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Gill Sans MT</vt:lpstr>
      <vt:lpstr>Times New Roman</vt:lpstr>
      <vt:lpstr>Parcel</vt:lpstr>
      <vt:lpstr>Battleship Game</vt:lpstr>
      <vt:lpstr>Introduction</vt:lpstr>
      <vt:lpstr>Design Approach</vt:lpstr>
      <vt:lpstr>Assets Used</vt:lpstr>
      <vt:lpstr>System Behavior</vt:lpstr>
      <vt:lpstr>System Behavior</vt:lpstr>
      <vt:lpstr>Unity Class hierarchy </vt:lpstr>
      <vt:lpstr>Detailed Class Design</vt:lpstr>
      <vt:lpstr>User Interface and Flow</vt:lpstr>
      <vt:lpstr>User Interface and Flow</vt:lpstr>
      <vt:lpstr>User Interface and Flow</vt:lpstr>
      <vt:lpstr>Design Approach</vt:lpstr>
      <vt:lpstr>Challenges and Lessons</vt:lpstr>
      <vt:lpstr>Demo of Application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dc:title>
  <dc:creator>Vahe Karamian</dc:creator>
  <cp:lastModifiedBy>Danny J.</cp:lastModifiedBy>
  <cp:revision>15</cp:revision>
  <dcterms:created xsi:type="dcterms:W3CDTF">2018-12-11T00:59:58Z</dcterms:created>
  <dcterms:modified xsi:type="dcterms:W3CDTF">2024-07-16T23:31:44Z</dcterms:modified>
</cp:coreProperties>
</file>

<file path=docProps/thumbnail.jpeg>
</file>